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488" autoAdjust="0"/>
    <p:restoredTop sz="91330" autoAdjust="0"/>
  </p:normalViewPr>
  <p:slideViewPr>
    <p:cSldViewPr snapToGrid="0">
      <p:cViewPr varScale="1">
        <p:scale>
          <a:sx n="102" d="100"/>
          <a:sy n="102" d="100"/>
        </p:scale>
        <p:origin x="390"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12/20/2018 3:15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12/20/2018 3:15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12/20/2018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12/20/2018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12/20/2018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12/20/2018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12/20/2018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12/20/2018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a:t>SP  </a:t>
            </a:r>
            <a:r>
              <a:rPr lang="en-US" sz="3600" dirty="0"/>
              <a:t>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 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12/20/2018</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12/20/2018 3:15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12/20/2018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12/20/2018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aka.ms/spfx"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aka.ms/sppnp" TargetMode="External"/><Relationship Id="rId5" Type="http://schemas.openxmlformats.org/officeDocument/2006/relationships/hyperlink" Target="https://aka.ms/offdp" TargetMode="External"/><Relationship Id="rId4" Type="http://schemas.openxmlformats.org/officeDocument/2006/relationships/hyperlink" Target="http://aka.ms/spfx-setup-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Office Developer Program</a:t>
            </a:r>
            <a:r>
              <a:rPr lang="en-US" dirty="0">
                <a:cs typeface="Segoe UI" panose="020B0502040204020203" pitchFamily="34" charset="0"/>
              </a:rPr>
              <a:t> - </a:t>
            </a:r>
            <a:r>
              <a:rPr lang="en-US" u="sng" dirty="0">
                <a:hlinkClick r:id="rId3"/>
              </a:rPr>
              <a:t>https://aka.ms/offdp</a:t>
            </a:r>
            <a:endParaRPr lang="en-US" dirty="0"/>
          </a:p>
          <a:p>
            <a:r>
              <a:rPr lang="en-US" dirty="0"/>
              <a:t>You will receive welcome mail with link to sign up for Office 365 tenant</a:t>
            </a:r>
          </a:p>
        </p:txBody>
      </p:sp>
      <p:sp>
        <p:nvSpPr>
          <p:cNvPr id="3" name="Title 2"/>
          <p:cNvSpPr>
            <a:spLocks noGrp="1"/>
          </p:cNvSpPr>
          <p:nvPr>
            <p:ph type="title"/>
          </p:nvPr>
        </p:nvSpPr>
        <p:spPr/>
        <p:txBody>
          <a:bodyPr/>
          <a:lstStyle/>
          <a:p>
            <a:r>
              <a:rPr lang="en-US"/>
              <a:t>Sign up for an Office 365 Developer Tenant</a:t>
            </a:r>
          </a:p>
        </p:txBody>
      </p:sp>
      <p:pic>
        <p:nvPicPr>
          <p:cNvPr id="7" name="Picture 6">
            <a:extLst>
              <a:ext uri="{FF2B5EF4-FFF2-40B4-BE49-F238E27FC236}">
                <a16:creationId xmlns:a16="http://schemas.microsoft.com/office/drawing/2014/main" id="{699BEAB1-A11C-473D-91E6-77F091AAC1CE}"/>
              </a:ext>
            </a:extLst>
          </p:cNvPr>
          <p:cNvPicPr>
            <a:picLocks noChangeAspect="1"/>
          </p:cNvPicPr>
          <p:nvPr/>
        </p:nvPicPr>
        <p:blipFill>
          <a:blip r:embed="rId4"/>
          <a:stretch>
            <a:fillRect/>
          </a:stretch>
        </p:blipFill>
        <p:spPr>
          <a:xfrm>
            <a:off x="1899349" y="2495846"/>
            <a:ext cx="8637776" cy="4219913"/>
          </a:xfrm>
          <a:prstGeom prst="rect">
            <a:avLst/>
          </a:prstGeom>
          <a:ln>
            <a:solidFill>
              <a:schemeClr val="bg1">
                <a:lumMod val="90000"/>
              </a:schemeClr>
            </a:solidFill>
          </a:ln>
        </p:spPr>
      </p:pic>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https://[tenant]-admin.sharepoint.com</a:t>
            </a:r>
            <a:endParaRPr lang="en-US" dirty="0"/>
          </a:p>
          <a:p>
            <a:endParaRPr lang="en-US" dirty="0"/>
          </a:p>
          <a:p>
            <a:r>
              <a:rPr lang="en-US" dirty="0"/>
              <a:t>SharePoint Framework </a:t>
            </a:r>
            <a:br>
              <a:rPr lang="en-US" dirty="0"/>
            </a:br>
            <a:r>
              <a:rPr lang="en-US" dirty="0"/>
              <a:t>solutions are deployed to </a:t>
            </a:r>
            <a:br>
              <a:rPr lang="en-US" dirty="0"/>
            </a:br>
            <a:r>
              <a:rPr lang="en-US" dirty="0"/>
              <a:t>tenant using app catalog </a:t>
            </a:r>
            <a:br>
              <a:rPr lang="en-US" dirty="0"/>
            </a:br>
            <a:r>
              <a:rPr lang="en-US" dirty="0"/>
              <a:t>when they are ready </a:t>
            </a:r>
            <a:br>
              <a:rPr lang="en-US" dirty="0"/>
            </a:br>
            <a:r>
              <a:rPr lang="en-US" dirty="0"/>
              <a:t>for distribution </a:t>
            </a:r>
          </a:p>
        </p:txBody>
      </p:sp>
      <p:sp>
        <p:nvSpPr>
          <p:cNvPr id="3" name="Title 2"/>
          <p:cNvSpPr>
            <a:spLocks noGrp="1"/>
          </p:cNvSpPr>
          <p:nvPr>
            <p:ph type="title"/>
          </p:nvPr>
        </p:nvSpPr>
        <p:spPr/>
        <p:txBody>
          <a:bodyPr/>
          <a:lstStyle/>
          <a:p>
            <a:r>
              <a:rPr lang="en-US" dirty="0"/>
              <a:t>Create App Catalog Site</a:t>
            </a:r>
          </a:p>
        </p:txBody>
      </p:sp>
      <p:pic>
        <p:nvPicPr>
          <p:cNvPr id="5" name="Picture 4"/>
          <p:cNvPicPr>
            <a:picLocks noChangeAspect="1"/>
          </p:cNvPicPr>
          <p:nvPr/>
        </p:nvPicPr>
        <p:blipFill>
          <a:blip r:embed="rId4"/>
          <a:stretch>
            <a:fillRect/>
          </a:stretch>
        </p:blipFill>
        <p:spPr>
          <a:xfrm>
            <a:off x="5334000" y="2119016"/>
            <a:ext cx="6809882" cy="4241909"/>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https://[tenant]-admin.sharepoint.com</a:t>
            </a:r>
            <a:r>
              <a:rPr lang="en-US" dirty="0"/>
              <a:t>  </a:t>
            </a:r>
          </a:p>
          <a:p>
            <a:endParaRPr lang="en-US" dirty="0"/>
          </a:p>
          <a:p>
            <a:r>
              <a:rPr lang="en-US" dirty="0"/>
              <a:t>Technically developer site collection </a:t>
            </a:r>
            <a:br>
              <a:rPr lang="en-US" dirty="0"/>
            </a:br>
            <a:r>
              <a:rPr lang="en-US" dirty="0"/>
              <a:t>is targeted for add-in development, </a:t>
            </a:r>
            <a:br>
              <a:rPr lang="en-US" dirty="0"/>
            </a:br>
            <a:r>
              <a:rPr lang="en-US" dirty="0"/>
              <a:t>but you need to have a</a:t>
            </a:r>
            <a:br>
              <a:rPr lang="en-US" dirty="0"/>
            </a:br>
            <a:r>
              <a:rPr lang="en-US" dirty="0"/>
              <a:t>location to test web parts </a:t>
            </a:r>
            <a:br>
              <a:rPr lang="en-US" dirty="0"/>
            </a:br>
            <a:r>
              <a:rPr lang="en-US" dirty="0"/>
              <a:t>from SharePoint Framework </a:t>
            </a:r>
            <a:br>
              <a:rPr lang="en-US" dirty="0"/>
            </a:br>
            <a:r>
              <a:rPr lang="en-US" dirty="0"/>
              <a:t>Online workbench</a:t>
            </a:r>
          </a:p>
          <a:p>
            <a:endParaRPr lang="en-US" dirty="0"/>
          </a:p>
        </p:txBody>
      </p:sp>
      <p:sp>
        <p:nvSpPr>
          <p:cNvPr id="3" name="Title 2"/>
          <p:cNvSpPr>
            <a:spLocks noGrp="1"/>
          </p:cNvSpPr>
          <p:nvPr>
            <p:ph type="title"/>
          </p:nvPr>
        </p:nvSpPr>
        <p:spPr/>
        <p:txBody>
          <a:bodyPr/>
          <a:lstStyle/>
          <a:p>
            <a:r>
              <a:rPr lang="en-US"/>
              <a:t>Create a new Developer Site collection</a:t>
            </a:r>
          </a:p>
        </p:txBody>
      </p:sp>
      <p:pic>
        <p:nvPicPr>
          <p:cNvPr id="7" name="Picture 6"/>
          <p:cNvPicPr>
            <a:picLocks noChangeAspect="1"/>
          </p:cNvPicPr>
          <p:nvPr/>
        </p:nvPicPr>
        <p:blipFill>
          <a:blip r:embed="rId4"/>
          <a:stretch>
            <a:fillRect/>
          </a:stretch>
        </p:blipFill>
        <p:spPr>
          <a:xfrm>
            <a:off x="8439193" y="1075530"/>
            <a:ext cx="3829247" cy="2495678"/>
          </a:xfrm>
          <a:prstGeom prst="rect">
            <a:avLst/>
          </a:prstGeom>
          <a:ln>
            <a:solidFill>
              <a:schemeClr val="bg1">
                <a:lumMod val="75000"/>
              </a:schemeClr>
            </a:solidFill>
          </a:ln>
        </p:spPr>
      </p:pic>
      <p:pic>
        <p:nvPicPr>
          <p:cNvPr id="6" name="Picture 5"/>
          <p:cNvPicPr>
            <a:picLocks noChangeAspect="1"/>
          </p:cNvPicPr>
          <p:nvPr/>
        </p:nvPicPr>
        <p:blipFill>
          <a:blip r:embed="rId5"/>
          <a:stretch>
            <a:fillRect/>
          </a:stretch>
        </p:blipFill>
        <p:spPr>
          <a:xfrm>
            <a:off x="5403887" y="2916753"/>
            <a:ext cx="4512857" cy="3632992"/>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9" name="Picture 8">
            <a:extLst>
              <a:ext uri="{FF2B5EF4-FFF2-40B4-BE49-F238E27FC236}">
                <a16:creationId xmlns:a16="http://schemas.microsoft.com/office/drawing/2014/main" id="{D7C37A30-0C64-4327-8F8D-7FB065A54387}"/>
              </a:ext>
            </a:extLst>
          </p:cNvPr>
          <p:cNvPicPr>
            <a:picLocks noChangeAspect="1"/>
          </p:cNvPicPr>
          <p:nvPr/>
        </p:nvPicPr>
        <p:blipFill>
          <a:blip r:embed="rId4"/>
          <a:stretch>
            <a:fillRect/>
          </a:stretch>
        </p:blipFill>
        <p:spPr>
          <a:xfrm>
            <a:off x="2746174" y="3166392"/>
            <a:ext cx="6944126" cy="3356327"/>
          </a:xfrm>
          <a:prstGeom prst="rect">
            <a:avLst/>
          </a:prstGeom>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http://aka.ms/spfx</a:t>
            </a:r>
            <a:r>
              <a:rPr lang="en-US" dirty="0"/>
              <a:t> </a:t>
            </a:r>
          </a:p>
          <a:p>
            <a:pPr lvl="0"/>
            <a:endParaRPr lang="en-US" dirty="0"/>
          </a:p>
          <a:p>
            <a:pPr lvl="0"/>
            <a:r>
              <a:rPr lang="en-US" dirty="0"/>
              <a:t>Set up your Office 365 Tenant</a:t>
            </a:r>
          </a:p>
          <a:p>
            <a:r>
              <a:rPr lang="en-US" dirty="0">
                <a:hlinkClick r:id="rId4"/>
              </a:rPr>
              <a:t>http://aka.ms/spfx-setup-tenant</a:t>
            </a:r>
            <a:r>
              <a:rPr lang="en-US" dirty="0"/>
              <a:t> </a:t>
            </a:r>
          </a:p>
          <a:p>
            <a:pPr lvl="0"/>
            <a:endParaRPr lang="en-US" dirty="0"/>
          </a:p>
          <a:p>
            <a:pPr lvl="0"/>
            <a:r>
              <a:rPr lang="en-US" dirty="0"/>
              <a:t>Office Developer Program</a:t>
            </a:r>
          </a:p>
          <a:p>
            <a:r>
              <a:rPr lang="en-US" u="sng" dirty="0">
                <a:hlinkClick r:id="rId5"/>
              </a:rPr>
              <a:t>https://aka.ms/offdp</a:t>
            </a:r>
            <a:endParaRPr lang="en-US" dirty="0"/>
          </a:p>
          <a:p>
            <a:pPr lvl="0"/>
            <a:endParaRPr lang="en-US" dirty="0"/>
          </a:p>
          <a:p>
            <a:pPr lvl="0"/>
            <a:r>
              <a:rPr lang="en-US" dirty="0"/>
              <a:t>SharePoint Developer Community (PnP)</a:t>
            </a:r>
          </a:p>
          <a:p>
            <a:pPr lvl="0"/>
            <a:r>
              <a:rPr lang="en-US" dirty="0">
                <a:hlinkClick r:id="rId6"/>
              </a:rPr>
              <a:t>https://aka.ms/sppnp</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7240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4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Office 365 developer tenant for </a:t>
            </a:r>
            <a:r>
              <a:rPr lang="en-US" sz="2000" dirty="0" err="1"/>
              <a:t>SPFx</a:t>
            </a:r>
            <a:r>
              <a:rPr lang="en-US" sz="2000" dirty="0"/>
              <a:t>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274639" y="295274"/>
            <a:ext cx="11889564" cy="692497"/>
          </a:xfrm>
        </p:spPr>
        <p:txBody>
          <a:bodyPr/>
          <a:lstStyle/>
          <a:p>
            <a:r>
              <a:rPr lang="en-US" sz="3200" dirty="0"/>
              <a:t>SharePoint Framework Extensibility Principles</a:t>
            </a:r>
            <a:br>
              <a:rPr lang="en-US" sz="1800" dirty="0"/>
            </a:br>
            <a:r>
              <a:rPr lang="en-US" sz="1800" spc="-50" dirty="0">
                <a:gradFill>
                  <a:gsLst>
                    <a:gs pos="21875">
                      <a:schemeClr val="tx2"/>
                    </a:gs>
                    <a:gs pos="61000">
                      <a:schemeClr val="tx2"/>
                    </a:gs>
                  </a:gsLst>
                  <a:lin ang="5400000" scaled="0"/>
                </a:gradFill>
              </a:rPr>
              <a:t>Build </a:t>
            </a:r>
            <a:r>
              <a:rPr lang="en-US" sz="1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1800" spc="-50" dirty="0">
                <a:gradFill>
                  <a:gsLst>
                    <a:gs pos="21875">
                      <a:schemeClr val="tx2"/>
                    </a:gs>
                    <a:gs pos="61000">
                      <a:schemeClr val="tx2"/>
                    </a:gs>
                  </a:gsLst>
                  <a:lin ang="5400000" scaled="0"/>
                </a:gradFill>
              </a:rPr>
              <a:t>services for enterprise mobility</a:t>
            </a:r>
            <a:endParaRPr lang="en-US" sz="1800"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31434" y="2041344"/>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p:txBody>
          <a:bodyPr/>
          <a:lstStyle/>
          <a:p>
            <a:r>
              <a:rPr lang="en-US" dirty="0"/>
              <a:t>Sign up for an Office 365 Developer Tenant</a:t>
            </a:r>
          </a:p>
          <a:p>
            <a:r>
              <a:rPr lang="en-US" dirty="0"/>
              <a:t>Create app catalog site</a:t>
            </a:r>
          </a:p>
          <a:p>
            <a:r>
              <a:rPr lang="en-US" dirty="0"/>
              <a:t>Create a new site collection for testing – dev or normal</a:t>
            </a:r>
          </a:p>
          <a:p>
            <a:r>
              <a:rPr lang="en-US" dirty="0"/>
              <a:t>Use online workbench for testing your code</a:t>
            </a:r>
          </a:p>
        </p:txBody>
      </p:sp>
      <p:sp>
        <p:nvSpPr>
          <p:cNvPr id="3" name="Title 2"/>
          <p:cNvSpPr>
            <a:spLocks noGrp="1"/>
          </p:cNvSpPr>
          <p:nvPr>
            <p:ph type="title"/>
          </p:nvPr>
        </p:nvSpPr>
        <p:spPr/>
        <p:txBody>
          <a:bodyPr/>
          <a:lstStyle/>
          <a:p>
            <a:r>
              <a:rPr lang="en-US"/>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1435</Words>
  <Application>Microsoft Office PowerPoint</Application>
  <PresentationFormat>Custom</PresentationFormat>
  <Paragraphs>188</Paragraphs>
  <Slides>18</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 (SPFx)</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Office 365 Developer Tenant Setup Steps</vt:lpstr>
      <vt:lpstr>Sign up for an Office 365 Developer Tenant</vt:lpstr>
      <vt:lpstr>Create App Catalog Site</vt:lpstr>
      <vt:lpstr>Create a new Developer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2018-12-20T13:15:24Z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